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88" r:id="rId3"/>
    <p:sldId id="257" r:id="rId4"/>
    <p:sldId id="259" r:id="rId5"/>
    <p:sldId id="264" r:id="rId6"/>
    <p:sldId id="263" r:id="rId7"/>
    <p:sldId id="260" r:id="rId8"/>
    <p:sldId id="269" r:id="rId9"/>
    <p:sldId id="270" r:id="rId10"/>
    <p:sldId id="268" r:id="rId11"/>
    <p:sldId id="267" r:id="rId12"/>
    <p:sldId id="289" r:id="rId13"/>
    <p:sldId id="293" r:id="rId14"/>
    <p:sldId id="291" r:id="rId15"/>
    <p:sldId id="273" r:id="rId16"/>
    <p:sldId id="294" r:id="rId17"/>
    <p:sldId id="295" r:id="rId18"/>
    <p:sldId id="297" r:id="rId19"/>
    <p:sldId id="299" r:id="rId20"/>
    <p:sldId id="300" r:id="rId21"/>
    <p:sldId id="301" r:id="rId22"/>
    <p:sldId id="306" r:id="rId23"/>
    <p:sldId id="303" r:id="rId24"/>
    <p:sldId id="304" r:id="rId25"/>
    <p:sldId id="305" r:id="rId26"/>
    <p:sldId id="290" r:id="rId27"/>
    <p:sldId id="258" r:id="rId28"/>
    <p:sldId id="261" r:id="rId29"/>
    <p:sldId id="266" r:id="rId30"/>
    <p:sldId id="265" r:id="rId31"/>
    <p:sldId id="307" r:id="rId32"/>
    <p:sldId id="271" r:id="rId33"/>
    <p:sldId id="308" r:id="rId34"/>
    <p:sldId id="30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99" d="100"/>
          <a:sy n="99" d="100"/>
        </p:scale>
        <p:origin x="1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9CE24-70FF-40B4-8FFB-70C8A0E0879D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B7A6F-18F2-4B32-8B3E-76625DED5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4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1pPr>
            <a:lvl2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2pPr>
            <a:lvl3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3pPr>
            <a:lvl4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4pPr>
            <a:lvl5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5pPr>
            <a:lvl6pPr marL="2256602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6pPr>
            <a:lvl7pPr marL="2666893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7pPr>
            <a:lvl8pPr marL="3077185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8pPr>
            <a:lvl9pPr marL="3487476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/>
            <a:fld id="{9CB7EA25-EC2F-4406-8A75-978C911F04B7}" type="slidenum">
              <a:rPr lang="es-CO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/>
              <a:t>6</a:t>
            </a:fld>
            <a:endParaRPr lang="es-CO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3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6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8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4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3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7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2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1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9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4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sjVQprGZEk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hyperlink" Target="https://www.youtube.com/watch?v=b5bQdTL0wAg&amp;t=483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GLlQA-TS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5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4f_1_r80R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2762119"/>
            <a:ext cx="863867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dirty="0" smtClean="0">
                <a:solidFill>
                  <a:schemeClr val="accent1">
                    <a:lumMod val="50000"/>
                  </a:schemeClr>
                </a:solidFill>
              </a:rPr>
              <a:t>Supercomputación y Robótica</a:t>
            </a:r>
          </a:p>
          <a:p>
            <a:pPr algn="ctr"/>
            <a:r>
              <a:rPr lang="es-ES" sz="2800" i="1" dirty="0" smtClean="0">
                <a:solidFill>
                  <a:schemeClr val="accent1">
                    <a:lumMod val="50000"/>
                  </a:schemeClr>
                </a:solidFill>
              </a:rPr>
              <a:t>Aliados inusuales</a:t>
            </a:r>
          </a:p>
          <a:p>
            <a:pPr algn="ctr"/>
            <a:r>
              <a:rPr lang="es-ES" sz="2000" dirty="0" smtClean="0"/>
              <a:t>Clubes de Ciencias Cali 2019</a:t>
            </a:r>
            <a:endParaRPr lang="en-U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49726" y="5289089"/>
            <a:ext cx="49379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Leonardo Camargo Forero, </a:t>
            </a:r>
          </a:p>
          <a:p>
            <a:pPr algn="ctr"/>
            <a:r>
              <a:rPr lang="es-ES" sz="1600" dirty="0" smtClean="0"/>
              <a:t>Candidato a doctor en Ciencia y Tecnología </a:t>
            </a:r>
          </a:p>
          <a:p>
            <a:pPr algn="ctr"/>
            <a:r>
              <a:rPr lang="es-ES" sz="1600" dirty="0" smtClean="0"/>
              <a:t>Aeroespacial</a:t>
            </a:r>
          </a:p>
          <a:p>
            <a:pPr algn="ctr"/>
            <a:r>
              <a:rPr lang="es-ES" sz="1600" dirty="0" smtClean="0"/>
              <a:t>Afiliado en NASA Jet </a:t>
            </a:r>
            <a:r>
              <a:rPr lang="es-ES" sz="1600" dirty="0" err="1" smtClean="0"/>
              <a:t>Propulsion</a:t>
            </a:r>
            <a:r>
              <a:rPr lang="es-ES" sz="1600" dirty="0" smtClean="0"/>
              <a:t> </a:t>
            </a:r>
            <a:r>
              <a:rPr lang="es-ES" sz="1600" dirty="0" err="1" smtClean="0"/>
              <a:t>Laboratory</a:t>
            </a:r>
            <a:r>
              <a:rPr lang="es-ES" sz="1600" dirty="0" smtClean="0"/>
              <a:t> </a:t>
            </a:r>
            <a:endParaRPr lang="en-US" sz="1600" dirty="0" smtClean="0"/>
          </a:p>
          <a:p>
            <a:pPr algn="ctr"/>
            <a:r>
              <a:rPr lang="en-US" sz="1600" dirty="0" smtClean="0"/>
              <a:t>CEO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UbiHPC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206011" y="5289089"/>
            <a:ext cx="49379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Miguel Eduardo Guevara, </a:t>
            </a:r>
          </a:p>
          <a:p>
            <a:pPr algn="ctr"/>
            <a:r>
              <a:rPr lang="es-ES" sz="1600" dirty="0" smtClean="0"/>
              <a:t>Candidato a doctor en Ciencias </a:t>
            </a:r>
          </a:p>
          <a:p>
            <a:pPr algn="ctr"/>
            <a:r>
              <a:rPr lang="es-ES" sz="1600" dirty="0" smtClean="0"/>
              <a:t>computacionales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Image result for dr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791" y="1698171"/>
            <a:ext cx="4956996" cy="298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627085" y="5363492"/>
            <a:ext cx="401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Cámara volando??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09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82" y="1250178"/>
            <a:ext cx="2556961" cy="16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vidia jet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995" y="1121113"/>
            <a:ext cx="2714783" cy="190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nvidia agx xavi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54" y="3307491"/>
            <a:ext cx="3850368" cy="321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3" y="3215677"/>
            <a:ext cx="5386870" cy="340189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45349" y="1793769"/>
            <a:ext cx="258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hlinkClick r:id="rId6"/>
              </a:rPr>
              <a:t>Aplicaciones con drones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448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Supercomputación</a:t>
            </a:r>
          </a:p>
        </p:txBody>
      </p:sp>
    </p:spTree>
    <p:extLst>
      <p:ext uri="{BB962C8B-B14F-4D97-AF65-F5344CB8AC3E}">
        <p14:creationId xmlns:p14="http://schemas.microsoft.com/office/powerpoint/2010/main" val="9685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4" descr="Image result for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2" y="2243311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475681" y="5996324"/>
            <a:ext cx="2107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Supercomputador</a:t>
            </a:r>
            <a:endParaRPr lang="en-US" sz="2000" b="1" dirty="0"/>
          </a:p>
        </p:txBody>
      </p:sp>
      <p:pic>
        <p:nvPicPr>
          <p:cNvPr id="1026" name="Picture 2" descr="Image result for top 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19" y="1777615"/>
            <a:ext cx="40005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18" y="2075243"/>
            <a:ext cx="4069089" cy="41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967" y="1443792"/>
            <a:ext cx="4193774" cy="4312117"/>
          </a:xfrm>
          <a:prstGeom prst="rect">
            <a:avLst/>
          </a:prstGeom>
        </p:spPr>
      </p:pic>
      <p:pic>
        <p:nvPicPr>
          <p:cNvPr id="10" name="Picture 4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2" y="2243311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475681" y="5996324"/>
            <a:ext cx="2107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Supercomputador</a:t>
            </a:r>
            <a:endParaRPr lang="en-US" sz="2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932960" y="5996324"/>
            <a:ext cx="2528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Arquitectura software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738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4573588" y="4148138"/>
            <a:ext cx="172720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4573588" y="3644900"/>
            <a:ext cx="17272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4573588" y="3140075"/>
            <a:ext cx="17272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573588" y="2995613"/>
            <a:ext cx="107950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4500563" y="3429000"/>
            <a:ext cx="1152525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4500563" y="4003675"/>
            <a:ext cx="1152525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10" name="Picture 10" descr="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32893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27130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289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130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289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8655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8655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46910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48688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9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50847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3781425" y="2708275"/>
            <a:ext cx="935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Master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5724525" y="2060575"/>
            <a:ext cx="1368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/>
              <a:t>slaves</a:t>
            </a:r>
            <a:endParaRPr lang="fr-FR" dirty="0"/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 rot="19189612">
            <a:off x="2987675" y="4365625"/>
            <a:ext cx="577850" cy="503238"/>
          </a:xfrm>
          <a:prstGeom prst="rightArrow">
            <a:avLst>
              <a:gd name="adj1" fmla="val 50000"/>
              <a:gd name="adj2" fmla="val 28707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2052638" y="5661025"/>
            <a:ext cx="11509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Trabajos</a:t>
            </a:r>
            <a:endParaRPr lang="fr-FR" dirty="0"/>
          </a:p>
        </p:txBody>
      </p:sp>
      <p:grpSp>
        <p:nvGrpSpPr>
          <p:cNvPr id="25" name="Group 25"/>
          <p:cNvGrpSpPr>
            <a:grpSpLocks/>
          </p:cNvGrpSpPr>
          <p:nvPr/>
        </p:nvGrpSpPr>
        <p:grpSpPr bwMode="auto">
          <a:xfrm>
            <a:off x="3203575" y="5516563"/>
            <a:ext cx="1585913" cy="1225550"/>
            <a:chOff x="2018" y="3475"/>
            <a:chExt cx="999" cy="772"/>
          </a:xfrm>
        </p:grpSpPr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2161" y="3560"/>
              <a:ext cx="71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dirty="0" err="1" smtClean="0"/>
                <a:t>Secuencial</a:t>
              </a:r>
              <a:endParaRPr lang="fr-FR" sz="1400" dirty="0"/>
            </a:p>
            <a:p>
              <a:pPr>
                <a:spcBef>
                  <a:spcPct val="50000"/>
                </a:spcBef>
              </a:pPr>
              <a:r>
                <a:rPr lang="fr-FR" sz="1400" dirty="0"/>
                <a:t>MPI</a:t>
              </a:r>
            </a:p>
            <a:p>
              <a:pPr>
                <a:spcBef>
                  <a:spcPct val="50000"/>
                </a:spcBef>
              </a:pPr>
              <a:r>
                <a:rPr lang="fr-FR" sz="1400" dirty="0"/>
                <a:t>GPGPU …</a:t>
              </a:r>
            </a:p>
          </p:txBody>
        </p:sp>
        <p:sp>
          <p:nvSpPr>
            <p:cNvPr id="27" name="AutoShape 27"/>
            <p:cNvSpPr>
              <a:spLocks noChangeArrowheads="1"/>
            </p:cNvSpPr>
            <p:nvPr/>
          </p:nvSpPr>
          <p:spPr bwMode="auto">
            <a:xfrm>
              <a:off x="2018" y="3475"/>
              <a:ext cx="999" cy="772"/>
            </a:xfrm>
            <a:prstGeom prst="wedgeEllipseCallout">
              <a:avLst>
                <a:gd name="adj1" fmla="val -57009"/>
                <a:gd name="adj2" fmla="val -2422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</p:grpSp>
      <p:grpSp>
        <p:nvGrpSpPr>
          <p:cNvPr id="28" name="Group 28"/>
          <p:cNvGrpSpPr>
            <a:grpSpLocks/>
          </p:cNvGrpSpPr>
          <p:nvPr/>
        </p:nvGrpSpPr>
        <p:grpSpPr bwMode="auto">
          <a:xfrm>
            <a:off x="2268538" y="1844675"/>
            <a:ext cx="1547812" cy="1223963"/>
            <a:chOff x="1020" y="981"/>
            <a:chExt cx="975" cy="771"/>
          </a:xfrm>
        </p:grpSpPr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1133" y="1273"/>
              <a:ext cx="86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dirty="0" smtClean="0"/>
                <a:t>Batch system</a:t>
              </a:r>
              <a:endParaRPr lang="fr-FR" sz="1400" dirty="0"/>
            </a:p>
          </p:txBody>
        </p:sp>
        <p:sp>
          <p:nvSpPr>
            <p:cNvPr id="30" name="AutoShape 30"/>
            <p:cNvSpPr>
              <a:spLocks noChangeArrowheads="1"/>
            </p:cNvSpPr>
            <p:nvPr/>
          </p:nvSpPr>
          <p:spPr bwMode="auto">
            <a:xfrm>
              <a:off x="1020" y="981"/>
              <a:ext cx="953" cy="771"/>
            </a:xfrm>
            <a:prstGeom prst="wedgeEllipseCallout">
              <a:avLst>
                <a:gd name="adj1" fmla="val 51995"/>
                <a:gd name="adj2" fmla="val 323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</p:grp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2339975" y="4437063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2700338" y="4724400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2916238" y="5157788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5795963" y="2781300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6516688" y="3933825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6443663" y="2781300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6443663" y="3357563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356100" y="4581525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4572000" y="4581525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4787900" y="4581525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2" name="CuadroTexto 41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4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1945170"/>
            <a:ext cx="7570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Comunicaciones vía Local </a:t>
            </a:r>
            <a:r>
              <a:rPr lang="es-ES" dirty="0" err="1" smtClean="0"/>
              <a:t>Area</a:t>
            </a:r>
            <a:r>
              <a:rPr lang="es-ES" dirty="0" smtClean="0"/>
              <a:t> Networks.</a:t>
            </a:r>
          </a:p>
          <a:p>
            <a:endParaRPr lang="es-ES" dirty="0"/>
          </a:p>
          <a:p>
            <a:r>
              <a:rPr lang="es-ES" dirty="0" smtClean="0"/>
              <a:t>Algunos tipos de conexión: Gigabit ethernet (1 GB/s), </a:t>
            </a:r>
            <a:r>
              <a:rPr lang="es-ES" dirty="0" err="1" smtClean="0"/>
              <a:t>Infiniband</a:t>
            </a:r>
            <a:r>
              <a:rPr lang="es-ES" dirty="0" smtClean="0"/>
              <a:t> (2 Gb/s –  &gt; 1000 Gb/s)</a:t>
            </a: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  <p:pic>
        <p:nvPicPr>
          <p:cNvPr id="1026" name="Picture 2" descr="https://encrypted-tbn1.gstatic.com/images?q=tbn:ANd9GcRhw5hxpJVRjiWRlWPTUW1C_XOFwn4AzcPp3ruRTVnHf_jd7O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870" y="4701382"/>
            <a:ext cx="262890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Image result for network sw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06" y="434895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23893" y="1165710"/>
            <a:ext cx="1702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66CC"/>
                </a:solidFill>
              </a:rPr>
              <a:t>Capa de red</a:t>
            </a:r>
          </a:p>
        </p:txBody>
      </p:sp>
    </p:spTree>
    <p:extLst>
      <p:ext uri="{BB962C8B-B14F-4D97-AF65-F5344CB8AC3E}">
        <p14:creationId xmlns:p14="http://schemas.microsoft.com/office/powerpoint/2010/main" val="408202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L0FBFKPslgtSv80DfAe37hMKxxxqqWrH1DnYd9ti54czMoQb8i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24" y="2757033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2.gstatic.com/images?q=tbn:ANd9GcS-iZAdmu3TJqaf54_6Q9vN4zWItdjAmcz9sD27LrcbMyA8hv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78" y="2215878"/>
            <a:ext cx="34575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Image result for ubunt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06" y="4119109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323893" y="1165710"/>
            <a:ext cx="248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operativo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1457980"/>
            <a:ext cx="75708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200" b="1" dirty="0" smtClean="0"/>
          </a:p>
          <a:p>
            <a:r>
              <a:rPr lang="es-ES" dirty="0" smtClean="0"/>
              <a:t>Algunas tecnologías:</a:t>
            </a:r>
          </a:p>
          <a:p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NAS: Network-</a:t>
            </a:r>
            <a:r>
              <a:rPr lang="es-ES" dirty="0" err="1" smtClean="0"/>
              <a:t>Attached</a:t>
            </a:r>
            <a:r>
              <a:rPr lang="es-ES" dirty="0" smtClean="0"/>
              <a:t> Storage: Sistema de almacenamiento especializado. Almacenamiento + File </a:t>
            </a:r>
            <a:r>
              <a:rPr lang="es-ES" dirty="0" err="1" smtClean="0"/>
              <a:t>System</a:t>
            </a:r>
            <a:endParaRPr lang="es-ES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SAN: Storage </a:t>
            </a:r>
            <a:r>
              <a:rPr lang="es-ES" dirty="0" err="1" smtClean="0"/>
              <a:t>Area</a:t>
            </a:r>
            <a:r>
              <a:rPr lang="es-ES" dirty="0" smtClean="0"/>
              <a:t> Network: Diferentes dispositivos de almacenamiento conectados a servidores mediante una red local.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NFS: Network File </a:t>
            </a:r>
            <a:r>
              <a:rPr lang="es-ES" dirty="0" err="1"/>
              <a:t>System</a:t>
            </a:r>
            <a:r>
              <a:rPr lang="es-ES" dirty="0"/>
              <a:t>: Modelo </a:t>
            </a:r>
            <a:r>
              <a:rPr lang="es-ES" dirty="0" smtClean="0"/>
              <a:t>Cliente/Servidor</a:t>
            </a:r>
            <a:endParaRPr lang="es-ES" dirty="0"/>
          </a:p>
        </p:txBody>
      </p:sp>
      <p:pic>
        <p:nvPicPr>
          <p:cNvPr id="3074" name="Picture 2" descr="http://ictkm.cgiar.org/wp-content/uploads/2010/01/sann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07" y="5146275"/>
            <a:ext cx="2683812" cy="150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 descr="Image result for network file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6" y="4700521"/>
            <a:ext cx="3616325" cy="20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323893" y="1165710"/>
            <a:ext cx="2702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archivos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1614001"/>
            <a:ext cx="7570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r>
              <a:rPr lang="es-ES" dirty="0" smtClean="0"/>
              <a:t>Algunos ejemplos:</a:t>
            </a:r>
          </a:p>
          <a:p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NIS: Network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: Replicación de usuarios, modelo cliente servidor.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LDAP: </a:t>
            </a:r>
            <a:r>
              <a:rPr lang="es-ES" dirty="0" err="1" smtClean="0"/>
              <a:t>Lightweight</a:t>
            </a:r>
            <a:r>
              <a:rPr lang="es-ES" dirty="0" smtClean="0"/>
              <a:t> </a:t>
            </a:r>
            <a:r>
              <a:rPr lang="es-ES" dirty="0" err="1" smtClean="0"/>
              <a:t>Directory</a:t>
            </a:r>
            <a:r>
              <a:rPr lang="es-ES" dirty="0" smtClean="0"/>
              <a:t> Access </a:t>
            </a:r>
            <a:r>
              <a:rPr lang="es-ES" dirty="0" err="1" smtClean="0"/>
              <a:t>Protocol</a:t>
            </a:r>
            <a:r>
              <a:rPr lang="es-ES" dirty="0" smtClean="0"/>
              <a:t>: Mayor robustez, esquema completo de información (usuarios, </a:t>
            </a:r>
            <a:r>
              <a:rPr lang="es-ES" dirty="0" err="1" smtClean="0"/>
              <a:t>info</a:t>
            </a:r>
            <a:r>
              <a:rPr lang="es-ES" dirty="0" smtClean="0"/>
              <a:t> asociada, etc.), Cliente-Servidor. </a:t>
            </a: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  <p:pic>
        <p:nvPicPr>
          <p:cNvPr id="2050" name="Picture 2" descr="http://cdn.ws.citrix.com/wp-content/uploads/2010/11/lda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41" y="4622073"/>
            <a:ext cx="2426635" cy="16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577840" y="62322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http://blogs.citrix.com/2010/11/05/load-balancing-ldap-authentication/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23893" y="1165710"/>
            <a:ext cx="2724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usuarios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1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194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0484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23893" y="1908783"/>
            <a:ext cx="8718507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66CC"/>
                </a:solidFill>
              </a:rPr>
              <a:t>Manejador de </a:t>
            </a:r>
            <a:r>
              <a:rPr lang="es-ES" sz="2000" b="1" dirty="0" smtClean="0">
                <a:solidFill>
                  <a:srgbClr val="0066CC"/>
                </a:solidFill>
              </a:rPr>
              <a:t>recursos</a:t>
            </a:r>
            <a:endParaRPr lang="es-ES" sz="20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 algn="just">
              <a:spcBef>
                <a:spcPct val="50000"/>
              </a:spcBef>
            </a:pPr>
            <a:r>
              <a:rPr lang="en-GB" sz="1600" dirty="0"/>
              <a:t>Software </a:t>
            </a:r>
            <a:r>
              <a:rPr lang="en-GB" sz="1600" dirty="0" err="1" smtClean="0"/>
              <a:t>encargado</a:t>
            </a:r>
            <a:r>
              <a:rPr lang="en-GB" sz="1600" dirty="0" smtClean="0"/>
              <a:t> del </a:t>
            </a:r>
            <a:r>
              <a:rPr lang="en-GB" sz="1600" dirty="0" err="1" smtClean="0"/>
              <a:t>monitoreo</a:t>
            </a:r>
            <a:r>
              <a:rPr lang="en-GB" sz="1600" dirty="0" smtClean="0"/>
              <a:t> y </a:t>
            </a:r>
            <a:r>
              <a:rPr lang="en-GB" sz="1600" dirty="0" err="1" smtClean="0"/>
              <a:t>administración</a:t>
            </a:r>
            <a:r>
              <a:rPr lang="en-GB" sz="1600" dirty="0" smtClean="0"/>
              <a:t> de los </a:t>
            </a:r>
            <a:r>
              <a:rPr lang="en-GB" sz="1600" dirty="0" err="1" smtClean="0"/>
              <a:t>recursos</a:t>
            </a:r>
            <a:r>
              <a:rPr lang="en-GB" sz="1600" dirty="0" smtClean="0"/>
              <a:t> </a:t>
            </a:r>
            <a:r>
              <a:rPr lang="en-GB" sz="1600" dirty="0" err="1" smtClean="0"/>
              <a:t>disponibles</a:t>
            </a:r>
            <a:r>
              <a:rPr lang="en-GB" sz="1600" dirty="0" smtClean="0"/>
              <a:t> en </a:t>
            </a:r>
            <a:r>
              <a:rPr lang="en-GB" sz="1600" dirty="0" err="1" smtClean="0"/>
              <a:t>una</a:t>
            </a:r>
            <a:r>
              <a:rPr lang="en-GB" sz="1600" dirty="0" smtClean="0"/>
              <a:t> </a:t>
            </a:r>
            <a:r>
              <a:rPr lang="en-GB" sz="1600" dirty="0" err="1" smtClean="0"/>
              <a:t>plataforma</a:t>
            </a:r>
            <a:r>
              <a:rPr lang="en-GB" sz="1600" dirty="0" smtClean="0"/>
              <a:t> </a:t>
            </a:r>
            <a:r>
              <a:rPr lang="en-GB" sz="1600" dirty="0" err="1" smtClean="0"/>
              <a:t>distribuida</a:t>
            </a:r>
            <a:r>
              <a:rPr lang="en-GB" sz="1600" dirty="0" smtClean="0"/>
              <a:t> </a:t>
            </a:r>
            <a:r>
              <a:rPr lang="en-GB" sz="1600" dirty="0" err="1" smtClean="0"/>
              <a:t>por</a:t>
            </a:r>
            <a:r>
              <a:rPr lang="en-GB" sz="1600" dirty="0" smtClean="0"/>
              <a:t> </a:t>
            </a:r>
            <a:r>
              <a:rPr lang="en-GB" sz="1600" dirty="0" err="1" smtClean="0"/>
              <a:t>ejm</a:t>
            </a:r>
            <a:r>
              <a:rPr lang="en-GB" sz="1600" dirty="0" smtClean="0"/>
              <a:t>. hardware (</a:t>
            </a:r>
            <a:r>
              <a:rPr lang="en-GB" sz="1600" dirty="0" err="1" smtClean="0"/>
              <a:t>Nodos</a:t>
            </a:r>
            <a:r>
              <a:rPr lang="en-GB" sz="1600" dirty="0" smtClean="0"/>
              <a:t>, CPUs, GPUs, Interfaces de red) o software (</a:t>
            </a:r>
            <a:r>
              <a:rPr lang="en-GB" sz="1600" dirty="0" err="1" smtClean="0"/>
              <a:t>Aplicaciones</a:t>
            </a:r>
            <a:r>
              <a:rPr lang="en-GB" sz="1600" dirty="0" smtClean="0"/>
              <a:t>, </a:t>
            </a:r>
            <a:r>
              <a:rPr lang="en-GB" sz="1600" dirty="0" err="1" smtClean="0"/>
              <a:t>licencias</a:t>
            </a:r>
            <a:r>
              <a:rPr lang="en-GB" sz="1600" dirty="0" smtClean="0"/>
              <a:t>). </a:t>
            </a:r>
            <a:endParaRPr lang="en-GB" sz="2400" dirty="0">
              <a:solidFill>
                <a:schemeClr val="accent2"/>
              </a:solidFill>
            </a:endParaRPr>
          </a:p>
          <a:p>
            <a:pPr algn="just">
              <a:spcBef>
                <a:spcPct val="50000"/>
              </a:spcBef>
            </a:pPr>
            <a:r>
              <a:rPr lang="es-ES" sz="2000" b="1" dirty="0">
                <a:solidFill>
                  <a:srgbClr val="0066CC"/>
                </a:solidFill>
              </a:rPr>
              <a:t>Calendarizador</a:t>
            </a:r>
            <a:endParaRPr lang="es-ES" sz="2400" b="1" dirty="0">
              <a:solidFill>
                <a:srgbClr val="0066CC"/>
              </a:solidFill>
            </a:endParaRPr>
          </a:p>
          <a:p>
            <a:pPr algn="just">
              <a:spcBef>
                <a:spcPct val="50000"/>
              </a:spcBef>
            </a:pPr>
            <a:endParaRPr lang="en-US" sz="1600" dirty="0" smtClean="0"/>
          </a:p>
          <a:p>
            <a:pPr algn="just">
              <a:spcBef>
                <a:spcPct val="50000"/>
              </a:spcBef>
            </a:pPr>
            <a:r>
              <a:rPr lang="en-US" sz="1600" dirty="0" smtClean="0"/>
              <a:t>Software </a:t>
            </a:r>
            <a:r>
              <a:rPr lang="en-US" sz="1600" dirty="0" err="1" smtClean="0"/>
              <a:t>encargado</a:t>
            </a:r>
            <a:r>
              <a:rPr lang="en-US" sz="1600" dirty="0" smtClean="0"/>
              <a:t> de </a:t>
            </a:r>
            <a:r>
              <a:rPr lang="en-US" sz="1600" dirty="0" err="1" smtClean="0"/>
              <a:t>asignación</a:t>
            </a:r>
            <a:r>
              <a:rPr lang="en-US" sz="1600" dirty="0" smtClean="0"/>
              <a:t> de </a:t>
            </a:r>
            <a:r>
              <a:rPr lang="en-US" sz="1600" dirty="0" err="1" smtClean="0"/>
              <a:t>recursos</a:t>
            </a:r>
            <a:r>
              <a:rPr lang="en-US" sz="1600" dirty="0" smtClean="0"/>
              <a:t> para </a:t>
            </a:r>
            <a:r>
              <a:rPr lang="en-US" sz="1600" dirty="0" err="1" smtClean="0"/>
              <a:t>trabajos</a:t>
            </a:r>
            <a:r>
              <a:rPr lang="en-US" sz="1600" dirty="0" smtClean="0"/>
              <a:t>. </a:t>
            </a:r>
            <a:r>
              <a:rPr lang="en-US" sz="1600" dirty="0" err="1" smtClean="0"/>
              <a:t>Implementa</a:t>
            </a:r>
            <a:r>
              <a:rPr lang="en-US" sz="1600" dirty="0" smtClean="0"/>
              <a:t> un </a:t>
            </a:r>
            <a:r>
              <a:rPr lang="en-US" sz="1600" dirty="0" err="1" smtClean="0"/>
              <a:t>conjunto</a:t>
            </a:r>
            <a:r>
              <a:rPr lang="en-US" sz="1600" dirty="0" smtClean="0"/>
              <a:t> de </a:t>
            </a:r>
            <a:r>
              <a:rPr lang="en-US" sz="1600" dirty="0" err="1" smtClean="0"/>
              <a:t>políticas</a:t>
            </a:r>
            <a:r>
              <a:rPr lang="en-US" sz="1600" dirty="0" smtClean="0"/>
              <a:t> para </a:t>
            </a:r>
            <a:r>
              <a:rPr lang="en-US" sz="1600" dirty="0" err="1" smtClean="0"/>
              <a:t>describir</a:t>
            </a:r>
            <a:r>
              <a:rPr lang="en-US" sz="1600" dirty="0" smtClean="0"/>
              <a:t> un </a:t>
            </a:r>
            <a:r>
              <a:rPr lang="en-US" sz="1600" dirty="0" err="1" smtClean="0"/>
              <a:t>esquema</a:t>
            </a:r>
            <a:r>
              <a:rPr lang="en-US" sz="1600" dirty="0" smtClean="0"/>
              <a:t> de </a:t>
            </a:r>
            <a:r>
              <a:rPr lang="en-US" sz="1600" dirty="0" err="1" smtClean="0"/>
              <a:t>priorización</a:t>
            </a:r>
            <a:r>
              <a:rPr lang="en-US" sz="1600" dirty="0" smtClean="0"/>
              <a:t> en un </a:t>
            </a:r>
            <a:r>
              <a:rPr lang="en-US" sz="1600" dirty="0" err="1" smtClean="0"/>
              <a:t>ambiente</a:t>
            </a:r>
            <a:r>
              <a:rPr lang="en-US" sz="1600" dirty="0" smtClean="0"/>
              <a:t> de </a:t>
            </a:r>
            <a:r>
              <a:rPr lang="en-US" sz="1600" dirty="0" err="1" smtClean="0"/>
              <a:t>ejecución</a:t>
            </a:r>
            <a:r>
              <a:rPr lang="en-US" sz="1600" dirty="0" smtClean="0"/>
              <a:t> de multiples </a:t>
            </a:r>
            <a:r>
              <a:rPr lang="en-US" sz="1600" dirty="0" err="1" smtClean="0"/>
              <a:t>trabajos</a:t>
            </a:r>
            <a:endParaRPr lang="en-US" sz="1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23893" y="1165710"/>
            <a:ext cx="2288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colas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1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23893" y="1883383"/>
            <a:ext cx="7775575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600" dirty="0" err="1" smtClean="0"/>
              <a:t>Algunas</a:t>
            </a:r>
            <a:r>
              <a:rPr lang="en-GB" sz="1600" dirty="0" smtClean="0"/>
              <a:t> </a:t>
            </a:r>
            <a:r>
              <a:rPr lang="en-GB" sz="1600" dirty="0" err="1" smtClean="0"/>
              <a:t>soluciones</a:t>
            </a:r>
            <a:r>
              <a:rPr lang="en-GB" sz="1600" dirty="0" smtClean="0"/>
              <a:t> </a:t>
            </a:r>
            <a:r>
              <a:rPr lang="en-GB" sz="1600" dirty="0" err="1" smtClean="0"/>
              <a:t>disponibles</a:t>
            </a:r>
            <a:r>
              <a:rPr lang="en-GB" sz="1600" dirty="0" smtClean="0"/>
              <a:t>: </a:t>
            </a: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PBS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Torque/Maui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Torque/MOAB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SGE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OGS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/>
              <a:t>Slurm</a:t>
            </a:r>
            <a:endParaRPr lang="en-GB" sz="1600" dirty="0" smtClean="0"/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/>
              <a:t>PBSPro</a:t>
            </a:r>
            <a:endParaRPr lang="en-GB" sz="1600" dirty="0" smtClean="0"/>
          </a:p>
        </p:txBody>
      </p:sp>
      <p:pic>
        <p:nvPicPr>
          <p:cNvPr id="7170" name="Picture 2" descr="http://www.mathworks.com/products/distriben/supported/sched/images/pbs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3" y="5061539"/>
            <a:ext cx="238125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gompute.com/documents/11115/34054/OGS+Logo/7d57cbf3-82e6-4027-b1fa-175c02e4a23f?t=13535920788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3" y="3960875"/>
            <a:ext cx="18573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23893" y="1165710"/>
            <a:ext cx="2288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colas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70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  <p:pic>
        <p:nvPicPr>
          <p:cNvPr id="5122" name="Picture 2" descr="Image result for message passing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02" y="2733675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200399"/>
            <a:ext cx="285750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23893" y="1913558"/>
            <a:ext cx="77755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66CC"/>
                </a:solidFill>
              </a:rPr>
              <a:t>Paralelización (Modelo Maestro/Esclavos)</a:t>
            </a:r>
            <a:endParaRPr lang="en-GB" sz="1200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3013167" y="3622759"/>
            <a:ext cx="896982" cy="679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1"/>
                </a:solidFill>
              </a:rPr>
              <a:t>Tarea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007428" y="312637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007428" y="351826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5007428" y="391014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2" name="Rectángulo 31"/>
          <p:cNvSpPr/>
          <p:nvPr/>
        </p:nvSpPr>
        <p:spPr>
          <a:xfrm>
            <a:off x="5007428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3" name="Rectángulo 32"/>
          <p:cNvSpPr/>
          <p:nvPr/>
        </p:nvSpPr>
        <p:spPr>
          <a:xfrm>
            <a:off x="5007428" y="469391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4" name="Flecha derecha 33"/>
          <p:cNvSpPr/>
          <p:nvPr/>
        </p:nvSpPr>
        <p:spPr>
          <a:xfrm>
            <a:off x="4036422" y="3766451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9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926079" y="312637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926079" y="351826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2926079" y="391014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2" name="Rectángulo 31"/>
          <p:cNvSpPr/>
          <p:nvPr/>
        </p:nvSpPr>
        <p:spPr>
          <a:xfrm>
            <a:off x="2926079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3" name="Rectángulo 32"/>
          <p:cNvSpPr/>
          <p:nvPr/>
        </p:nvSpPr>
        <p:spPr>
          <a:xfrm>
            <a:off x="2926079" y="469391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0" name="Flecha derecha 9"/>
          <p:cNvSpPr/>
          <p:nvPr/>
        </p:nvSpPr>
        <p:spPr>
          <a:xfrm>
            <a:off x="3740330" y="379693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6309359" y="3274421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037908" y="429767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5913121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6831873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7696201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6074227" y="3080914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5795556" y="2857111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4922520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5799911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6723019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7580814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5632268" y="4833249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5451566" y="3796934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7280366" y="3826628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6309359" y="3812087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6884125" y="3826628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ángulo 28"/>
          <p:cNvSpPr/>
          <p:nvPr/>
        </p:nvSpPr>
        <p:spPr>
          <a:xfrm>
            <a:off x="2838994" y="2978331"/>
            <a:ext cx="775063" cy="20987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/>
          <p:cNvSpPr txBox="1"/>
          <p:nvPr/>
        </p:nvSpPr>
        <p:spPr>
          <a:xfrm>
            <a:off x="2704012" y="2710041"/>
            <a:ext cx="879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Tarea</a:t>
            </a:r>
            <a:endParaRPr lang="es-CO" sz="12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879085" y="3850264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Distribución de datos</a:t>
            </a:r>
            <a:endParaRPr lang="es-CO" sz="8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1045029" y="5625737"/>
            <a:ext cx="3091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smtClean="0"/>
              <a:t>Número de </a:t>
            </a:r>
            <a:r>
              <a:rPr lang="es-MX" sz="1000" dirty="0" err="1" smtClean="0"/>
              <a:t>subtareas</a:t>
            </a:r>
            <a:r>
              <a:rPr lang="es-MX" sz="1000" dirty="0" smtClean="0"/>
              <a:t> depende de cada aplicación</a:t>
            </a:r>
            <a:endParaRPr lang="es-CO" sz="10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323893" y="1913558"/>
            <a:ext cx="77755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66CC"/>
                </a:solidFill>
              </a:rPr>
              <a:t>Paralelización (Modelo Maestro/Esclavos)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27607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echa derecha 9"/>
          <p:cNvSpPr/>
          <p:nvPr/>
        </p:nvSpPr>
        <p:spPr>
          <a:xfrm>
            <a:off x="4222572" y="370871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1815737" y="3382143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88899" y="442280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1446708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2346960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3219996" y="443001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1580605" y="3188636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1301934" y="2964833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428898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1306289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2241371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3111135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1138646" y="4940971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957944" y="3904656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2786744" y="3934350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1815737" y="3919809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2390503" y="3934350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3385463" y="3957986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Distribución de datos</a:t>
            </a:r>
            <a:endParaRPr lang="es-CO" sz="800" dirty="0"/>
          </a:p>
        </p:txBody>
      </p:sp>
      <p:sp>
        <p:nvSpPr>
          <p:cNvPr id="34" name="Rectángulo 33"/>
          <p:cNvSpPr/>
          <p:nvPr/>
        </p:nvSpPr>
        <p:spPr>
          <a:xfrm>
            <a:off x="6771998" y="4535404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5364481" y="3288639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8" name="Rectángulo 37"/>
          <p:cNvSpPr/>
          <p:nvPr/>
        </p:nvSpPr>
        <p:spPr>
          <a:xfrm>
            <a:off x="6239694" y="3292997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9" name="Rectángulo 38"/>
          <p:cNvSpPr/>
          <p:nvPr/>
        </p:nvSpPr>
        <p:spPr>
          <a:xfrm>
            <a:off x="7158446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40" name="Rectángulo 39"/>
          <p:cNvSpPr/>
          <p:nvPr/>
        </p:nvSpPr>
        <p:spPr>
          <a:xfrm>
            <a:off x="8022774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41" name="Rectángulo 40"/>
          <p:cNvSpPr/>
          <p:nvPr/>
        </p:nvSpPr>
        <p:spPr>
          <a:xfrm>
            <a:off x="6536866" y="4341897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/>
          <p:cNvSpPr txBox="1"/>
          <p:nvPr/>
        </p:nvSpPr>
        <p:spPr>
          <a:xfrm>
            <a:off x="6258195" y="4118094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3" name="Rectángulo 42"/>
          <p:cNvSpPr/>
          <p:nvPr/>
        </p:nvSpPr>
        <p:spPr>
          <a:xfrm>
            <a:off x="5249093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6126484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7049592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/>
          <p:cNvSpPr/>
          <p:nvPr/>
        </p:nvSpPr>
        <p:spPr>
          <a:xfrm>
            <a:off x="7907387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/>
          <p:cNvSpPr txBox="1"/>
          <p:nvPr/>
        </p:nvSpPr>
        <p:spPr>
          <a:xfrm>
            <a:off x="6054634" y="2926815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5812970" y="3779540"/>
            <a:ext cx="426724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6771998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>
            <a:off x="7446912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/>
          <p:cNvCxnSpPr/>
          <p:nvPr/>
        </p:nvCxnSpPr>
        <p:spPr>
          <a:xfrm flipV="1">
            <a:off x="7855133" y="3779540"/>
            <a:ext cx="381003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CuadroTexto 55"/>
          <p:cNvSpPr txBox="1"/>
          <p:nvPr/>
        </p:nvSpPr>
        <p:spPr>
          <a:xfrm>
            <a:off x="8077201" y="3934350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&lt;Sincronización de datos&gt;</a:t>
            </a:r>
            <a:endParaRPr lang="es-CO" sz="800" dirty="0"/>
          </a:p>
        </p:txBody>
      </p:sp>
      <p:sp>
        <p:nvSpPr>
          <p:cNvPr id="57" name="Flecha derecha 56"/>
          <p:cNvSpPr/>
          <p:nvPr/>
        </p:nvSpPr>
        <p:spPr>
          <a:xfrm rot="5400000">
            <a:off x="6866710" y="5279001"/>
            <a:ext cx="522513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/>
          <p:cNvSpPr/>
          <p:nvPr/>
        </p:nvSpPr>
        <p:spPr>
          <a:xfrm>
            <a:off x="6684913" y="5869571"/>
            <a:ext cx="896982" cy="679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1"/>
                </a:solidFill>
              </a:rPr>
              <a:t>Tarea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323893" y="1913558"/>
            <a:ext cx="77755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66CC"/>
                </a:solidFill>
              </a:rPr>
              <a:t>Paralelización (Modelo Maestro/Esclavos)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394024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956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Supercomputación + Robótica</a:t>
            </a:r>
          </a:p>
        </p:txBody>
      </p:sp>
    </p:spTree>
    <p:extLst>
      <p:ext uri="{BB962C8B-B14F-4D97-AF65-F5344CB8AC3E}">
        <p14:creationId xmlns:p14="http://schemas.microsoft.com/office/powerpoint/2010/main" val="2728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967" y="1443792"/>
            <a:ext cx="4193774" cy="4312117"/>
          </a:xfrm>
          <a:prstGeom prst="rect">
            <a:avLst/>
          </a:prstGeom>
        </p:spPr>
      </p:pic>
      <p:pic>
        <p:nvPicPr>
          <p:cNvPr id="10" name="Picture 4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2" y="2243311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475681" y="5996324"/>
            <a:ext cx="2107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Supercomputador</a:t>
            </a:r>
            <a:endParaRPr lang="en-US" sz="2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932960" y="5996324"/>
            <a:ext cx="2528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Arquitectura software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698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2" name="Picture 4" descr="Image result for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8" y="1865453"/>
            <a:ext cx="2556961" cy="16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nvidia jet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73" y="3859353"/>
            <a:ext cx="2251783" cy="157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93" y="1952906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 derecha 1"/>
          <p:cNvSpPr/>
          <p:nvPr/>
        </p:nvSpPr>
        <p:spPr>
          <a:xfrm>
            <a:off x="4496882" y="3117283"/>
            <a:ext cx="952901" cy="808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9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2" name="Picture 4" descr="Image result for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8" y="1865453"/>
            <a:ext cx="2556961" cy="16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nvidia jet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73" y="3859353"/>
            <a:ext cx="2251783" cy="157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 derecha 1"/>
          <p:cNvSpPr/>
          <p:nvPr/>
        </p:nvSpPr>
        <p:spPr>
          <a:xfrm>
            <a:off x="4496882" y="3117283"/>
            <a:ext cx="952901" cy="808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71" y="1494592"/>
            <a:ext cx="3988634" cy="43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23893" y="310825"/>
            <a:ext cx="5106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6004" y="6071297"/>
            <a:ext cx="3192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Que </a:t>
            </a:r>
            <a:r>
              <a:rPr lang="en-US" dirty="0" err="1" smtClean="0">
                <a:hlinkClick r:id="rId2"/>
              </a:rPr>
              <a:t>es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supercomputación</a:t>
            </a:r>
            <a:r>
              <a:rPr lang="en-US" dirty="0" smtClean="0">
                <a:hlinkClick r:id="rId2"/>
              </a:rPr>
              <a:t>?</a:t>
            </a:r>
            <a:endParaRPr lang="en-US" dirty="0"/>
          </a:p>
        </p:txBody>
      </p:sp>
      <p:pic>
        <p:nvPicPr>
          <p:cNvPr id="1034" name="Picture 10" descr="Image result for super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3" y="1400911"/>
            <a:ext cx="4081396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ircraft desig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44" y="321411"/>
            <a:ext cx="32385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n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5" y="2806700"/>
            <a:ext cx="2257424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galaxi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3117850"/>
            <a:ext cx="2117725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44" y="4876800"/>
            <a:ext cx="3139309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9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21" y="1927291"/>
            <a:ext cx="8277532" cy="36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314" name="Picture 2" descr="Image result for 5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3" y="2047532"/>
            <a:ext cx="3238703" cy="261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Wi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32" y="1583478"/>
            <a:ext cx="3543073" cy="35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5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 descr="image2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595" y="1018711"/>
            <a:ext cx="5673725" cy="46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3399602" y="6032453"/>
            <a:ext cx="179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Cluster de 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956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Club de ciencias</a:t>
            </a:r>
          </a:p>
        </p:txBody>
      </p:sp>
    </p:spTree>
    <p:extLst>
      <p:ext uri="{BB962C8B-B14F-4D97-AF65-F5344CB8AC3E}">
        <p14:creationId xmlns:p14="http://schemas.microsoft.com/office/powerpoint/2010/main" val="18960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Planeación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33137" y="1155032"/>
            <a:ext cx="714194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Lunes: Teoría y presentación del club</a:t>
            </a:r>
          </a:p>
          <a:p>
            <a:r>
              <a:rPr lang="es-ES" dirty="0" smtClean="0"/>
              <a:t>Martes y Miércoles: Despliegue de un cluster HPRC </a:t>
            </a:r>
          </a:p>
          <a:p>
            <a:r>
              <a:rPr lang="es-ES" dirty="0" smtClean="0"/>
              <a:t>Jueves: Pruebas con </a:t>
            </a:r>
            <a:r>
              <a:rPr lang="es-ES" dirty="0" err="1" smtClean="0"/>
              <a:t>Dronekit</a:t>
            </a:r>
            <a:r>
              <a:rPr lang="es-ES" dirty="0" smtClean="0"/>
              <a:t> (Programación en Python) y despliegue de misión </a:t>
            </a:r>
            <a:r>
              <a:rPr lang="es-ES" dirty="0" err="1" smtClean="0"/>
              <a:t>multi-drone</a:t>
            </a:r>
            <a:endParaRPr lang="es-ES" dirty="0" smtClean="0"/>
          </a:p>
          <a:p>
            <a:r>
              <a:rPr lang="es-ES" dirty="0" smtClean="0"/>
              <a:t>Viernes: Edición de poster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418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5106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44500" y="13208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Parcero</a:t>
            </a:r>
            <a:r>
              <a:rPr lang="es-ES" dirty="0" smtClean="0"/>
              <a:t>, aquí poner lo que está haciendo de doctorado y como usa supercomputación en su tesis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6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12" descr="Image result for aircraft de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1131639"/>
            <a:ext cx="1825331" cy="17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Image result for d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3067900"/>
            <a:ext cx="1825331" cy="14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Image result for galaxi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26" y="1131639"/>
            <a:ext cx="1889731" cy="17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Image result for a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26" y="3067900"/>
            <a:ext cx="1889731" cy="14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gmai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4734654"/>
            <a:ext cx="1825331" cy="121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acebo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5415422"/>
            <a:ext cx="1069870" cy="10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77" y="5415422"/>
            <a:ext cx="914449" cy="1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eather widget androi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26" y="4641691"/>
            <a:ext cx="1889731" cy="18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 derecha 9"/>
          <p:cNvSpPr/>
          <p:nvPr/>
        </p:nvSpPr>
        <p:spPr>
          <a:xfrm>
            <a:off x="4476345" y="3276600"/>
            <a:ext cx="800100" cy="800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/>
          <p:cNvSpPr txBox="1"/>
          <p:nvPr/>
        </p:nvSpPr>
        <p:spPr>
          <a:xfrm>
            <a:off x="5328920" y="2858947"/>
            <a:ext cx="360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Muchos datos</a:t>
            </a:r>
          </a:p>
          <a:p>
            <a:r>
              <a:rPr lang="es-ES" sz="3200" dirty="0" smtClean="0"/>
              <a:t>Muchas variables</a:t>
            </a:r>
          </a:p>
          <a:p>
            <a:r>
              <a:rPr lang="es-ES" sz="3200" dirty="0" smtClean="0"/>
              <a:t>Mucha complejidad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72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WhatIsG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7400"/>
            <a:ext cx="7010400" cy="3603477"/>
          </a:xfrm>
          <a:prstGeom prst="rect">
            <a:avLst/>
          </a:prstGeom>
        </p:spPr>
      </p:pic>
      <p:sp>
        <p:nvSpPr>
          <p:cNvPr id="3" name="Llamada ovalada 2"/>
          <p:cNvSpPr/>
          <p:nvPr/>
        </p:nvSpPr>
        <p:spPr bwMode="auto">
          <a:xfrm>
            <a:off x="6248400" y="1371600"/>
            <a:ext cx="1981200" cy="609600"/>
          </a:xfrm>
          <a:prstGeom prst="wedgeEllipseCallout">
            <a:avLst>
              <a:gd name="adj1" fmla="val -42717"/>
              <a:gd name="adj2" fmla="val 82828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Propósito</a:t>
            </a:r>
            <a:r>
              <a:rPr kumimoji="0" lang="es-E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 general</a:t>
            </a:r>
            <a:endParaRPr kumimoji="0" lang="es-E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5" name="Llamada ovalada 4"/>
          <p:cNvSpPr/>
          <p:nvPr/>
        </p:nvSpPr>
        <p:spPr bwMode="auto">
          <a:xfrm>
            <a:off x="7129016" y="3200400"/>
            <a:ext cx="1981200" cy="533400"/>
          </a:xfrm>
          <a:prstGeom prst="wedgeEllipseCallout">
            <a:avLst>
              <a:gd name="adj1" fmla="val -51316"/>
              <a:gd name="adj2" fmla="val 7702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s-ES" sz="1400" dirty="0" smtClean="0">
                <a:solidFill>
                  <a:srgbClr val="000000"/>
                </a:solidFill>
                <a:latin typeface="Arial" charset="0"/>
                <a:ea typeface="SimSun" charset="-122"/>
              </a:rPr>
              <a:t>Transparencia</a:t>
            </a:r>
            <a:endParaRPr kumimoji="0" lang="es-E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6" name="Llamada ovalada 5"/>
          <p:cNvSpPr/>
          <p:nvPr/>
        </p:nvSpPr>
        <p:spPr bwMode="auto">
          <a:xfrm rot="197545">
            <a:off x="2086428" y="5599803"/>
            <a:ext cx="1981200" cy="533400"/>
          </a:xfrm>
          <a:prstGeom prst="wedgeEllipseCallout">
            <a:avLst>
              <a:gd name="adj1" fmla="val 6519"/>
              <a:gd name="adj2" fmla="val -101277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Distribución</a:t>
            </a:r>
          </a:p>
        </p:txBody>
      </p:sp>
      <p:sp>
        <p:nvSpPr>
          <p:cNvPr id="7" name="Llamada ovalada 6"/>
          <p:cNvSpPr/>
          <p:nvPr/>
        </p:nvSpPr>
        <p:spPr bwMode="auto">
          <a:xfrm>
            <a:off x="1600200" y="1219200"/>
            <a:ext cx="2209800" cy="914400"/>
          </a:xfrm>
          <a:prstGeom prst="wedgeEllipseCallout">
            <a:avLst>
              <a:gd name="adj1" fmla="val 20768"/>
              <a:gd name="adj2" fmla="val 71697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Confiabilidad / Tolerancia a fallos</a:t>
            </a:r>
          </a:p>
        </p:txBody>
      </p:sp>
      <p:sp>
        <p:nvSpPr>
          <p:cNvPr id="8" name="Llamada ovalada 7"/>
          <p:cNvSpPr/>
          <p:nvPr/>
        </p:nvSpPr>
        <p:spPr bwMode="auto">
          <a:xfrm>
            <a:off x="381000" y="3352800"/>
            <a:ext cx="1981200" cy="533400"/>
          </a:xfrm>
          <a:prstGeom prst="wedgeEllipseCallout">
            <a:avLst>
              <a:gd name="adj1" fmla="val 40151"/>
              <a:gd name="adj2" fmla="val 82828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Escalabilidad</a:t>
            </a:r>
          </a:p>
        </p:txBody>
      </p:sp>
      <p:sp>
        <p:nvSpPr>
          <p:cNvPr id="10" name="Llamada ovalada 9"/>
          <p:cNvSpPr/>
          <p:nvPr/>
        </p:nvSpPr>
        <p:spPr bwMode="auto">
          <a:xfrm>
            <a:off x="3886200" y="1299009"/>
            <a:ext cx="1981200" cy="533400"/>
          </a:xfrm>
          <a:prstGeom prst="wedgeEllipseCallout">
            <a:avLst>
              <a:gd name="adj1" fmla="val -5890"/>
              <a:gd name="adj2" fmla="val 95784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Eficiencia</a:t>
            </a:r>
            <a:r>
              <a:rPr kumimoji="0" lang="es-E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 / rendimiento</a:t>
            </a:r>
            <a:endParaRPr kumimoji="0" lang="es-E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413829" y="5660877"/>
            <a:ext cx="301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Cohesividad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878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7093" y="1161725"/>
            <a:ext cx="8147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La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es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ubicua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está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todos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lados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090873" y="3035300"/>
            <a:ext cx="3019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</a:rPr>
              <a:t>Excepto en: 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ro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14" y="3676391"/>
            <a:ext cx="1914009" cy="3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dr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718" y="4108656"/>
            <a:ext cx="2391878" cy="239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5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 descr="Image result for robot indus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423080"/>
            <a:ext cx="6666139" cy="37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928913" y="5744865"/>
            <a:ext cx="648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Propósito específico</a:t>
            </a:r>
            <a:endParaRPr lang="en-US" sz="2400" dirty="0"/>
          </a:p>
        </p:txBody>
      </p:sp>
      <p:sp>
        <p:nvSpPr>
          <p:cNvPr id="6" name="Rectángulo 5"/>
          <p:cNvSpPr/>
          <p:nvPr/>
        </p:nvSpPr>
        <p:spPr>
          <a:xfrm>
            <a:off x="3528546" y="5744865"/>
            <a:ext cx="5477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-- &gt; Computadores de propósito específico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010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2" name="Picture 2" descr="Image result for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93" y="1753961"/>
            <a:ext cx="4306946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nasa ro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07" y="793425"/>
            <a:ext cx="4336394" cy="346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dr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236149"/>
            <a:ext cx="4475264" cy="251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1101</TotalTime>
  <Words>560</Words>
  <Application>Microsoft Office PowerPoint</Application>
  <PresentationFormat>Presentación en pantalla (4:3)</PresentationFormat>
  <Paragraphs>161</Paragraphs>
  <Slides>34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SimSun</vt:lpstr>
      <vt:lpstr>Arial</vt:lpstr>
      <vt:lpstr>Arial Unicode MS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</dc:creator>
  <cp:lastModifiedBy>leonardo</cp:lastModifiedBy>
  <cp:revision>44</cp:revision>
  <dcterms:created xsi:type="dcterms:W3CDTF">2019-06-26T15:41:48Z</dcterms:created>
  <dcterms:modified xsi:type="dcterms:W3CDTF">2019-07-03T19:03:51Z</dcterms:modified>
</cp:coreProperties>
</file>